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431" r:id="rId4"/>
    <p:sldId id="444" r:id="rId5"/>
    <p:sldId id="436" r:id="rId6"/>
    <p:sldId id="437" r:id="rId7"/>
    <p:sldId id="488" r:id="rId8"/>
    <p:sldId id="440" r:id="rId9"/>
    <p:sldId id="427" r:id="rId10"/>
    <p:sldId id="428" r:id="rId11"/>
    <p:sldId id="480" r:id="rId12"/>
    <p:sldId id="478" r:id="rId13"/>
    <p:sldId id="450" r:id="rId14"/>
    <p:sldId id="472" r:id="rId15"/>
    <p:sldId id="460" r:id="rId16"/>
    <p:sldId id="468" r:id="rId17"/>
    <p:sldId id="441" r:id="rId18"/>
    <p:sldId id="442" r:id="rId19"/>
    <p:sldId id="473" r:id="rId20"/>
    <p:sldId id="477" r:id="rId21"/>
    <p:sldId id="475" r:id="rId22"/>
    <p:sldId id="474" r:id="rId23"/>
    <p:sldId id="489" r:id="rId24"/>
    <p:sldId id="487" r:id="rId25"/>
    <p:sldId id="481" r:id="rId26"/>
    <p:sldId id="4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ayan" initials="CMD" lastIdx="8" clrIdx="0"/>
  <p:cmAuthor id="1" name="Sylwia Kopijasz" initials="SK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8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severe </a:t>
            </a:r>
            <a:r>
              <a:rPr lang="en-US" dirty="0" smtClean="0"/>
              <a:t>hypo/100/</a:t>
            </a:r>
            <a:r>
              <a:rPr lang="en-US" dirty="0" err="1" smtClean="0"/>
              <a:t>yr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severe hypo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&lt; 0.01</c:v>
                </c:pt>
                <c:pt idx="1">
                  <c:v>0.01-0.04</c:v>
                </c:pt>
                <c:pt idx="2">
                  <c:v>0.04-0.2</c:v>
                </c:pt>
                <c:pt idx="3">
                  <c:v>&gt;0.2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17.6</c:v>
                </c:pt>
                <c:pt idx="1">
                  <c:v>17.6</c:v>
                </c:pt>
                <c:pt idx="2">
                  <c:v>9.200000000000001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EA-403F-A30D-24ACFFA7E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713896"/>
        <c:axId val="2105715336"/>
      </c:barChart>
      <c:catAx>
        <c:axId val="210571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5715336"/>
        <c:crosses val="autoZero"/>
        <c:auto val="1"/>
        <c:lblAlgn val="ctr"/>
        <c:lblOffset val="100"/>
        <c:noMultiLvlLbl val="0"/>
      </c:catAx>
      <c:valAx>
        <c:axId val="210571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713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5646-D868-6B47-9437-24A7E157EE5B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B9C0-A2B0-7649-B00B-6508D0917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EC9-83EE-6145-B099-5F71E20A7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EC9-83EE-6145-B099-5F71E20A7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EC9-83EE-6145-B099-5F71E20A7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EC9-83EE-6145-B099-5F71E20A7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20EC9-83EE-6145-B099-5F71E20A7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03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2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77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43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10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8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72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7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9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0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14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7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2AF1-B1F7-1C4F-8A2F-C17BB2B0C357}" type="datetimeFigureOut">
              <a:rPr lang="en-US" smtClean="0"/>
              <a:t>24/07/18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2F5F-565F-634E-A874-DAAD275BFF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1DUK 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02" y="1"/>
            <a:ext cx="1901098" cy="14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E52740-DA7E-4220-9C6A-B33C0A1FF12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24/07/18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6D8E36-A07C-41E2-A454-7B474F8DAE4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8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type1diabetesresearch.org.u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type1diabetesresearch.org.u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3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1 diabetes immunotherapy Consortium</a:t>
            </a:r>
            <a:br>
              <a:rPr lang="en-US" dirty="0" smtClean="0"/>
            </a:br>
            <a:r>
              <a:rPr lang="en-US" dirty="0" smtClean="0"/>
              <a:t>- how children can get involved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Talk given June 2018 to National Paediatric Diabetes Networks meeting, Leeds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7894"/>
            <a:ext cx="6400800" cy="1959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Julie Edge</a:t>
            </a:r>
          </a:p>
          <a:p>
            <a:r>
              <a:rPr lang="en-US" dirty="0" smtClean="0"/>
              <a:t>Cardiff University</a:t>
            </a:r>
          </a:p>
          <a:p>
            <a:endParaRPr lang="en-US" sz="1300" dirty="0"/>
          </a:p>
          <a:p>
            <a:r>
              <a:rPr lang="en-US" dirty="0" smtClean="0"/>
              <a:t>thanks to Colin Dayan and Jane Bowen-Morris for some of the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54" y="216666"/>
            <a:ext cx="6712880" cy="21488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ITAD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nterleukin 2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herapy of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utoimmunity in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iabetes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7562" y="3597969"/>
            <a:ext cx="44726" cy="5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83" y="117271"/>
            <a:ext cx="1162880" cy="181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" y="216666"/>
            <a:ext cx="1580321" cy="9362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1954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Interleukin 2 (</a:t>
            </a:r>
            <a:r>
              <a:rPr lang="en-US" dirty="0" err="1" smtClean="0"/>
              <a:t>Aldesleukin</a:t>
            </a:r>
            <a:r>
              <a:rPr lang="en-US" dirty="0" smtClean="0"/>
              <a:t>©)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3280175"/>
            <a:ext cx="7886700" cy="2786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ultra-low dose, </a:t>
            </a:r>
            <a:r>
              <a:rPr lang="en-US" dirty="0" err="1"/>
              <a:t>aldesleukin</a:t>
            </a:r>
            <a:r>
              <a:rPr lang="en-US" dirty="0"/>
              <a:t> </a:t>
            </a:r>
            <a:r>
              <a:rPr lang="en-US" dirty="0" smtClean="0"/>
              <a:t>increases numbers of regulatory </a:t>
            </a:r>
            <a:r>
              <a:rPr lang="en-US" dirty="0"/>
              <a:t>T cells (</a:t>
            </a:r>
            <a:r>
              <a:rPr lang="en-US" dirty="0" err="1"/>
              <a:t>Tregs</a:t>
            </a:r>
            <a:r>
              <a:rPr lang="en-US" dirty="0" smtClean="0"/>
              <a:t>)</a:t>
            </a:r>
          </a:p>
          <a:p>
            <a:r>
              <a:rPr lang="en-GB" dirty="0" smtClean="0"/>
              <a:t>Preliminary clinical evidence that </a:t>
            </a:r>
            <a:r>
              <a:rPr lang="en-GB" dirty="0"/>
              <a:t>IL-2 therapy can arrest the autoimmune-mediated destruction of pancreatic β cells by induction of functional </a:t>
            </a:r>
            <a:r>
              <a:rPr lang="en-GB" dirty="0" err="1"/>
              <a:t>Tregs</a:t>
            </a:r>
            <a:r>
              <a:rPr lang="en-GB" dirty="0"/>
              <a:t> that inhibit islet-specific </a:t>
            </a:r>
            <a:r>
              <a:rPr lang="en-GB" dirty="0" err="1"/>
              <a:t>autoreactive</a:t>
            </a:r>
            <a:r>
              <a:rPr lang="en-GB" dirty="0"/>
              <a:t> </a:t>
            </a:r>
            <a:r>
              <a:rPr lang="en-GB" dirty="0" smtClean="0"/>
              <a:t>effector T cells (</a:t>
            </a:r>
            <a:r>
              <a:rPr lang="en-GB" dirty="0" err="1" smtClean="0"/>
              <a:t>Teffs</a:t>
            </a:r>
            <a:r>
              <a:rPr lang="en-GB" dirty="0" smtClean="0"/>
              <a:t>). </a:t>
            </a:r>
          </a:p>
          <a:p>
            <a:r>
              <a:rPr lang="en-GB" dirty="0"/>
              <a:t>S</a:t>
            </a:r>
            <a:r>
              <a:rPr lang="en-GB" dirty="0" smtClean="0"/>
              <a:t>ide-effects limited to local skin reactions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3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433" y="-31168"/>
            <a:ext cx="6252450" cy="1781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ITAD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nterleukin 2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herapy of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utoimmunity in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iabetes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30017"/>
            <a:ext cx="8215261" cy="519022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Randomised</a:t>
            </a:r>
            <a:r>
              <a:rPr lang="en-US" dirty="0" smtClean="0"/>
              <a:t> placebo controlled trial; 2:1 </a:t>
            </a:r>
            <a:r>
              <a:rPr lang="en-US" dirty="0" err="1" smtClean="0"/>
              <a:t>randomisation</a:t>
            </a:r>
            <a:endParaRPr lang="en-US" dirty="0" smtClean="0"/>
          </a:p>
          <a:p>
            <a:r>
              <a:rPr lang="en-US" dirty="0"/>
              <a:t>To assess the effects of ultra </a:t>
            </a:r>
            <a:r>
              <a:rPr lang="en-US" dirty="0" smtClean="0"/>
              <a:t>low-dose </a:t>
            </a:r>
            <a:r>
              <a:rPr lang="en-US" dirty="0" err="1"/>
              <a:t>aldesleukin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beta-cell function</a:t>
            </a:r>
            <a:endParaRPr lang="en-US" dirty="0" smtClean="0"/>
          </a:p>
          <a:p>
            <a:r>
              <a:rPr lang="en-US" dirty="0" smtClean="0"/>
              <a:t>Age eligibility </a:t>
            </a:r>
            <a:r>
              <a:rPr lang="en-US" dirty="0"/>
              <a:t>6</a:t>
            </a:r>
            <a:r>
              <a:rPr lang="en-US" dirty="0" smtClean="0"/>
              <a:t>-18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Recruitment within 6 weeks post-diagnosis</a:t>
            </a:r>
          </a:p>
          <a:p>
            <a:r>
              <a:rPr lang="en-US" dirty="0" smtClean="0"/>
              <a:t>Target recruitment 45 patients</a:t>
            </a:r>
          </a:p>
          <a:p>
            <a:r>
              <a:rPr lang="en-US" dirty="0" smtClean="0"/>
              <a:t>Treatment duration: twice weekly for 6m &amp; 6m follow-up</a:t>
            </a:r>
          </a:p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study visits (</a:t>
            </a:r>
            <a:r>
              <a:rPr lang="en-US" dirty="0" err="1" smtClean="0"/>
              <a:t>hosp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Plus </a:t>
            </a:r>
            <a:r>
              <a:rPr lang="en-US" dirty="0" smtClean="0"/>
              <a:t>twice weekly </a:t>
            </a:r>
            <a:r>
              <a:rPr lang="en-US" dirty="0" smtClean="0"/>
              <a:t>home visits for 6 </a:t>
            </a:r>
            <a:r>
              <a:rPr lang="en-US" dirty="0" err="1" smtClean="0"/>
              <a:t>mths</a:t>
            </a:r>
            <a:r>
              <a:rPr lang="en-US" dirty="0" smtClean="0"/>
              <a:t> </a:t>
            </a:r>
          </a:p>
          <a:p>
            <a:r>
              <a:rPr lang="en-US" dirty="0" smtClean="0"/>
              <a:t>7 sites  7-8 pts per site</a:t>
            </a:r>
          </a:p>
          <a:p>
            <a:r>
              <a:rPr lang="en-US" dirty="0"/>
              <a:t>18 </a:t>
            </a:r>
            <a:r>
              <a:rPr lang="en-US" dirty="0" err="1"/>
              <a:t>mths</a:t>
            </a:r>
            <a:r>
              <a:rPr lang="en-US" dirty="0"/>
              <a:t> recruitment period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7562" y="3597969"/>
            <a:ext cx="44726" cy="5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83" y="117271"/>
            <a:ext cx="1162880" cy="181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" y="216666"/>
            <a:ext cx="1580321" cy="93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9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3267135" y="1702554"/>
            <a:ext cx="371477" cy="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7163" y="1271553"/>
            <a:ext cx="1314450" cy="871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Visit 1 screening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3092" y="1271558"/>
            <a:ext cx="1514475" cy="871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2 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Randomisation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3474" y="1271554"/>
            <a:ext cx="1200151" cy="87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6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6 months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5076" y="1271558"/>
            <a:ext cx="1200151" cy="87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5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>
                <a:solidFill>
                  <a:srgbClr val="002060"/>
                </a:solidFill>
                <a:latin typeface="Calibri"/>
              </a:rPr>
              <a:t>3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months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8564" y="1271557"/>
            <a:ext cx="1200151" cy="87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3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1 month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2739" y="1271557"/>
            <a:ext cx="1200151" cy="87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4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>
                <a:solidFill>
                  <a:srgbClr val="002060"/>
                </a:solidFill>
                <a:latin typeface="Calibri"/>
              </a:rPr>
              <a:t>2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months</a:t>
            </a:r>
            <a:endParaRPr lang="en-US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2038" y="4803433"/>
            <a:ext cx="1221587" cy="871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/>
              </a:rPr>
              <a:t>Visit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7</a:t>
            </a:r>
            <a:endParaRPr lang="it-IT" sz="1600" b="1" dirty="0" smtClean="0">
              <a:solidFill>
                <a:srgbClr val="002060"/>
              </a:solidFill>
              <a:latin typeface="Calibri"/>
            </a:endParaRPr>
          </a:p>
          <a:p>
            <a:pPr algn="ctr" defTabSz="914400"/>
            <a:r>
              <a:rPr lang="it-IT" sz="1600" b="1" dirty="0" smtClean="0">
                <a:solidFill>
                  <a:srgbClr val="002060"/>
                </a:solidFill>
                <a:latin typeface="Calibri"/>
              </a:rPr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9548" y="2611129"/>
            <a:ext cx="260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Clinical data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DBS for C-peptide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002060"/>
                </a:solidFill>
                <a:latin typeface="Calibri"/>
                <a:ea typeface="Times New Roman"/>
              </a:rPr>
              <a:t>Treg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levels, TBNK FACS assay,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PBMC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Insulin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dose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data</a:t>
            </a:r>
            <a:endParaRPr lang="en-GB" sz="1400" dirty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Safety blood tests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HbA1c (only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5 and 6)</a:t>
            </a:r>
            <a:endParaRPr lang="en-GB" sz="1400" dirty="0" smtClean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Adverse events</a:t>
            </a:r>
            <a:endParaRPr lang="en-GB" sz="1400" dirty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8113" y="4381303"/>
            <a:ext cx="2673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kern="1600" dirty="0" smtClean="0">
                <a:solidFill>
                  <a:srgbClr val="002060"/>
                </a:solidFill>
                <a:latin typeface="Calibri"/>
                <a:ea typeface="Times New Roman"/>
              </a:rPr>
              <a:t>Twice-weekly home visits for medication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kern="1600" dirty="0" smtClean="0">
                <a:solidFill>
                  <a:srgbClr val="002060"/>
                </a:solidFill>
                <a:latin typeface="Calibri"/>
                <a:ea typeface="Times New Roman"/>
              </a:rPr>
              <a:t>Weekly </a:t>
            </a:r>
            <a:r>
              <a:rPr lang="en-GB" sz="1400" kern="1600" dirty="0">
                <a:solidFill>
                  <a:srgbClr val="002060"/>
                </a:solidFill>
                <a:latin typeface="Calibri"/>
                <a:ea typeface="Times New Roman"/>
              </a:rPr>
              <a:t>in-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between visits: home DBS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for C-peptide</a:t>
            </a:r>
            <a:endParaRPr lang="en-GB" sz="1400" dirty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6545" y="5674970"/>
            <a:ext cx="2557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Clinic  data,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DBS for C-peptide,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002060"/>
                </a:solidFill>
                <a:latin typeface="Calibri"/>
                <a:ea typeface="Times New Roman"/>
              </a:rPr>
              <a:t>Treg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,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TBNK FACS assay,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PBMC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Insulin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dose data, HbA1c </a:t>
            </a:r>
            <a:endParaRPr lang="en-GB" sz="1400" dirty="0" smtClean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7-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12 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months: monthly DBS</a:t>
            </a:r>
            <a:endParaRPr lang="en-GB" sz="1400" dirty="0">
              <a:solidFill>
                <a:srgbClr val="002060"/>
              </a:solidFill>
              <a:latin typeface="Calibri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45116"/>
            <a:ext cx="2257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Inclusion/exclusion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Medical &amp; family history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/>
              </a:rPr>
              <a:t>Concomitant medications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Calibri"/>
              </a:rPr>
              <a:t>Clinical data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C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-peptide, </a:t>
            </a:r>
            <a:endParaRPr lang="en-GB" sz="1400" dirty="0" smtClean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002060"/>
                </a:solidFill>
                <a:latin typeface="Calibri"/>
                <a:ea typeface="Times New Roman"/>
              </a:rPr>
              <a:t>Treg</a:t>
            </a: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levels, TBNK FACS assay, PBMC, </a:t>
            </a:r>
            <a:endParaRPr lang="en-GB" sz="1400" dirty="0" smtClean="0">
              <a:solidFill>
                <a:srgbClr val="002060"/>
              </a:solidFill>
              <a:latin typeface="Calibri"/>
              <a:ea typeface="Times New Roman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Safety blood tests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  <a:latin typeface="Calibri"/>
                <a:ea typeface="Times New Roman"/>
              </a:rPr>
              <a:t>insulin </a:t>
            </a:r>
            <a:r>
              <a:rPr lang="en-GB" sz="1400" dirty="0">
                <a:solidFill>
                  <a:srgbClr val="002060"/>
                </a:solidFill>
                <a:latin typeface="Calibri"/>
                <a:ea typeface="Times New Roman"/>
              </a:rPr>
              <a:t>dose data, HbA1c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814388" y="2143089"/>
            <a:ext cx="0" cy="4626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5400000">
            <a:off x="6119859" y="261874"/>
            <a:ext cx="372467" cy="4134910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405694" y="2343123"/>
            <a:ext cx="10718" cy="237458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 flipH="1">
            <a:off x="2600329" y="2143093"/>
            <a:ext cx="1" cy="265750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7323" y="4926256"/>
            <a:ext cx="231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400" dirty="0" smtClean="0">
                <a:solidFill>
                  <a:srgbClr val="002060"/>
                </a:solidFill>
                <a:latin typeface="Calibri"/>
              </a:rPr>
              <a:t>Treatment to be started at visit 1 or within 7 days from this visit in a hospital setting</a:t>
            </a:r>
            <a:endParaRPr lang="en-US" sz="14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458077" y="5295589"/>
            <a:ext cx="293961" cy="3693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3"/>
            <a:endCxn id="5" idx="1"/>
          </p:cNvCxnSpPr>
          <p:nvPr/>
        </p:nvCxnSpPr>
        <p:spPr>
          <a:xfrm>
            <a:off x="1471615" y="1707322"/>
            <a:ext cx="371477" cy="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16200000">
            <a:off x="5286953" y="-1933109"/>
            <a:ext cx="372467" cy="5800724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5975" y="342904"/>
            <a:ext cx="374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dirty="0" smtClean="0">
                <a:solidFill>
                  <a:srgbClr val="002060"/>
                </a:solidFill>
                <a:latin typeface="Calibri"/>
              </a:rPr>
              <a:t>6-month treatment period</a:t>
            </a:r>
            <a:endParaRPr lang="en-US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2469" y="313445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200" dirty="0" smtClean="0">
                <a:solidFill>
                  <a:srgbClr val="002060"/>
                </a:solidFill>
                <a:latin typeface="Calibri"/>
              </a:rPr>
              <a:t>Post treatment follow up</a:t>
            </a:r>
            <a:endParaRPr lang="en-US" sz="12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6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27908"/>
            <a:ext cx="7886700" cy="1325563"/>
          </a:xfrm>
        </p:spPr>
        <p:txBody>
          <a:bodyPr/>
          <a:lstStyle/>
          <a:p>
            <a:r>
              <a:rPr lang="en-US" dirty="0"/>
              <a:t>Ustekinumab (</a:t>
            </a:r>
            <a:r>
              <a:rPr lang="en-US" dirty="0" err="1"/>
              <a:t>Stelara</a:t>
            </a:r>
            <a:r>
              <a:rPr lang="en-US" dirty="0"/>
              <a:t>©)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94627"/>
            <a:ext cx="7886700" cy="3826476"/>
          </a:xfrm>
        </p:spPr>
        <p:txBody>
          <a:bodyPr>
            <a:normAutofit/>
          </a:bodyPr>
          <a:lstStyle/>
          <a:p>
            <a:r>
              <a:rPr lang="en-US" dirty="0" smtClean="0"/>
              <a:t>Humanised </a:t>
            </a:r>
            <a:r>
              <a:rPr lang="en-US" dirty="0"/>
              <a:t>IgG1 monoclonal antibody that binds to the common p40 subunit protein of IL-12 and IL-</a:t>
            </a:r>
            <a:r>
              <a:rPr lang="en-US" dirty="0" smtClean="0"/>
              <a:t>23, required for the generation of Th1 and TH17 cells.  </a:t>
            </a:r>
          </a:p>
          <a:p>
            <a:endParaRPr lang="en-US" dirty="0"/>
          </a:p>
          <a:p>
            <a:r>
              <a:rPr lang="en-US" dirty="0" smtClean="0"/>
              <a:t>Side-effects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well-tolerated, </a:t>
            </a:r>
          </a:p>
          <a:p>
            <a:pPr lvl="1"/>
            <a:r>
              <a:rPr lang="en-US" dirty="0" smtClean="0"/>
              <a:t>licensed for use in children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" y="-69580"/>
            <a:ext cx="3630427" cy="11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Ustekid</a:t>
            </a:r>
            <a:r>
              <a:rPr lang="en-US" dirty="0" smtClean="0"/>
              <a:t>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362347" cy="48757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72 adolescents age 12-18, dosed within 100 days of diagnosis</a:t>
            </a:r>
          </a:p>
          <a:p>
            <a:r>
              <a:rPr lang="en-US" dirty="0" smtClean="0"/>
              <a:t>2:1 </a:t>
            </a:r>
            <a:r>
              <a:rPr lang="en-US" dirty="0" err="1" smtClean="0"/>
              <a:t>intervention:placebo</a:t>
            </a:r>
            <a:r>
              <a:rPr lang="en-US" dirty="0" smtClean="0"/>
              <a:t> randomization</a:t>
            </a:r>
          </a:p>
          <a:p>
            <a:r>
              <a:rPr lang="en-US" dirty="0" smtClean="0"/>
              <a:t>Ustekinumab (</a:t>
            </a:r>
            <a:r>
              <a:rPr lang="en-US" dirty="0" err="1" smtClean="0"/>
              <a:t>Stelara</a:t>
            </a:r>
            <a:r>
              <a:rPr lang="en-US" dirty="0" smtClean="0"/>
              <a:t>) or matched placebo saline to be given </a:t>
            </a:r>
            <a:r>
              <a:rPr lang="en-US" dirty="0" err="1" smtClean="0"/>
              <a:t>s.c.</a:t>
            </a:r>
            <a:r>
              <a:rPr lang="en-US" dirty="0" smtClean="0"/>
              <a:t> at 0, 4, 12 weeks then q 8 weekly up to week 52.</a:t>
            </a:r>
          </a:p>
          <a:p>
            <a:r>
              <a:rPr lang="en-US" dirty="0" smtClean="0"/>
              <a:t>Study across 15 UK paediatric and adult centres</a:t>
            </a:r>
          </a:p>
          <a:p>
            <a:r>
              <a:rPr lang="en-US" dirty="0"/>
              <a:t>Each centre (recruit 3-4 per year)</a:t>
            </a:r>
          </a:p>
          <a:p>
            <a:pPr lvl="1"/>
            <a:r>
              <a:rPr lang="en-US" dirty="0"/>
              <a:t>12-15 </a:t>
            </a:r>
            <a:r>
              <a:rPr lang="en-US" dirty="0" err="1"/>
              <a:t>yr</a:t>
            </a:r>
            <a:r>
              <a:rPr lang="en-US" dirty="0"/>
              <a:t> olds, screen 4-6/</a:t>
            </a:r>
            <a:r>
              <a:rPr lang="en-US" dirty="0" err="1"/>
              <a:t>yr</a:t>
            </a:r>
            <a:r>
              <a:rPr lang="en-US" dirty="0"/>
              <a:t>, recruit 2-4/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16-18 </a:t>
            </a:r>
            <a:r>
              <a:rPr lang="en-US" dirty="0" err="1"/>
              <a:t>yr</a:t>
            </a:r>
            <a:r>
              <a:rPr lang="en-US" dirty="0"/>
              <a:t> olds, screen 2-3/</a:t>
            </a:r>
            <a:r>
              <a:rPr lang="en-US" dirty="0" err="1"/>
              <a:t>yr</a:t>
            </a:r>
            <a:r>
              <a:rPr lang="en-US" dirty="0"/>
              <a:t>, recruit 1-2/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Referrals from ADDRESS-2 also</a:t>
            </a:r>
          </a:p>
          <a:p>
            <a:r>
              <a:rPr lang="en-US" dirty="0"/>
              <a:t>Likely start – Q2 2018, to run to Q2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9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05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Outcome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494"/>
            <a:ext cx="8376302" cy="55977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Primary Outcome: </a:t>
            </a:r>
            <a:r>
              <a:rPr lang="en-US" dirty="0" smtClean="0"/>
              <a:t>Comparison of AUC c-peptide at week 52 in standard MMTT adjusted for baseline values between intervention and treatment groups.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Secondary </a:t>
            </a:r>
            <a:r>
              <a:rPr lang="en-US" b="1" dirty="0"/>
              <a:t>Outcomes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AUC C-</a:t>
            </a:r>
            <a:r>
              <a:rPr lang="en-US" b="1" dirty="0"/>
              <a:t>peptide </a:t>
            </a:r>
            <a:r>
              <a:rPr lang="en-US" dirty="0"/>
              <a:t>measured at </a:t>
            </a:r>
            <a:r>
              <a:rPr lang="en-US" dirty="0" smtClean="0"/>
              <a:t>28 weeks 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Insulin </a:t>
            </a:r>
            <a:r>
              <a:rPr lang="en-US" b="1" dirty="0"/>
              <a:t>use </a:t>
            </a:r>
            <a:r>
              <a:rPr lang="en-US" dirty="0"/>
              <a:t>in units per kg body weight per day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HbA1C</a:t>
            </a:r>
            <a:r>
              <a:rPr lang="en-US" dirty="0" smtClean="0"/>
              <a:t> </a:t>
            </a:r>
            <a:r>
              <a:rPr lang="en-US" dirty="0"/>
              <a:t>levels at weeks 0, 12, 28 and 52. 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Hypoglycaemia: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trial </a:t>
            </a:r>
            <a:r>
              <a:rPr lang="en-US" dirty="0"/>
              <a:t>diary.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glycaemic </a:t>
            </a:r>
            <a:r>
              <a:rPr lang="en-US" dirty="0"/>
              <a:t>variability as assessed by Flash Glucose monitoring download for 14 days prior to each assessment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b="1" dirty="0" smtClean="0"/>
              <a:t>C</a:t>
            </a:r>
            <a:r>
              <a:rPr lang="en-US" b="1" dirty="0"/>
              <a:t>-peptide – </a:t>
            </a:r>
            <a:endParaRPr lang="en-US" b="1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home</a:t>
            </a:r>
            <a:r>
              <a:rPr lang="en-US" dirty="0"/>
              <a:t>-sampled </a:t>
            </a:r>
            <a:r>
              <a:rPr lang="en-US" dirty="0" smtClean="0"/>
              <a:t>DBS C-</a:t>
            </a:r>
            <a:r>
              <a:rPr lang="en-US" dirty="0"/>
              <a:t>peptide levels 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spot </a:t>
            </a:r>
            <a:r>
              <a:rPr lang="en-US" dirty="0"/>
              <a:t>urine (urine </a:t>
            </a:r>
            <a:r>
              <a:rPr lang="en-US" dirty="0" smtClean="0"/>
              <a:t>C-peptide</a:t>
            </a:r>
            <a:r>
              <a:rPr lang="en-US" dirty="0"/>
              <a:t>/</a:t>
            </a:r>
            <a:r>
              <a:rPr lang="en-US" dirty="0" err="1"/>
              <a:t>creatinine</a:t>
            </a:r>
            <a:r>
              <a:rPr lang="en-US" dirty="0"/>
              <a:t> ratio - UCPCR) samples 2 hours post main meal on 3 occasions every month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b="1" dirty="0" smtClean="0"/>
              <a:t>PROMS</a:t>
            </a: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8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</a:t>
            </a:r>
            <a:r>
              <a:rPr lang="en-US" dirty="0" err="1" smtClean="0"/>
              <a:t>vs</a:t>
            </a:r>
            <a:r>
              <a:rPr lang="en-US" dirty="0" smtClean="0"/>
              <a:t> Demand (new onset T1D)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UK: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5-</a:t>
            </a:r>
            <a:r>
              <a:rPr lang="en-US" dirty="0" smtClean="0"/>
              <a:t>17 </a:t>
            </a:r>
            <a:r>
              <a:rPr lang="en-US" dirty="0"/>
              <a:t>years: </a:t>
            </a:r>
            <a:r>
              <a:rPr lang="en-US" dirty="0" smtClean="0"/>
              <a:t>2000 cases/year 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18 + years: 1500 </a:t>
            </a:r>
            <a:r>
              <a:rPr lang="en-US" dirty="0" smtClean="0"/>
              <a:t>cases/year</a:t>
            </a:r>
          </a:p>
          <a:p>
            <a:r>
              <a:rPr lang="en-US" dirty="0" smtClean="0"/>
              <a:t>20% capture = </a:t>
            </a:r>
          </a:p>
          <a:p>
            <a:pPr lvl="1"/>
            <a:r>
              <a:rPr lang="en-US" dirty="0" smtClean="0"/>
              <a:t>300 new-onset adult cases/year</a:t>
            </a:r>
          </a:p>
          <a:p>
            <a:pPr lvl="1"/>
            <a:r>
              <a:rPr lang="en-US" dirty="0" smtClean="0"/>
              <a:t>400 new-onset child cases/year</a:t>
            </a:r>
          </a:p>
          <a:p>
            <a:r>
              <a:rPr lang="en-US" dirty="0" smtClean="0"/>
              <a:t>ITAD </a:t>
            </a:r>
            <a:r>
              <a:rPr lang="mr-IN" dirty="0" smtClean="0"/>
              <a:t>–</a:t>
            </a:r>
            <a:r>
              <a:rPr lang="en-US" dirty="0" smtClean="0"/>
              <a:t> 45</a:t>
            </a:r>
          </a:p>
          <a:p>
            <a:r>
              <a:rPr lang="en-US" dirty="0" err="1" smtClean="0"/>
              <a:t>Ustekid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72     </a:t>
            </a:r>
            <a:r>
              <a:rPr lang="en-US" sz="2400" dirty="0" smtClean="0"/>
              <a:t>but struggling to find enough centres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2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20% - 20%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we achieve 20% of eligible referred patients being referred</a:t>
            </a:r>
          </a:p>
          <a:p>
            <a:r>
              <a:rPr lang="en-US" dirty="0" smtClean="0"/>
              <a:t>Then 20% of referred patients entered into an intervention trial?</a:t>
            </a:r>
          </a:p>
          <a:p>
            <a:endParaRPr lang="en-US" dirty="0"/>
          </a:p>
          <a:p>
            <a:r>
              <a:rPr lang="en-US" dirty="0" smtClean="0"/>
              <a:t>would be 80 CYP per year </a:t>
            </a:r>
            <a:r>
              <a:rPr lang="mr-IN" dirty="0" smtClean="0"/>
              <a:t>–</a:t>
            </a:r>
            <a:r>
              <a:rPr lang="en-US" dirty="0" smtClean="0"/>
              <a:t> not enough, if multiple trials available</a:t>
            </a:r>
          </a:p>
          <a:p>
            <a:endParaRPr lang="en-US" dirty="0"/>
          </a:p>
          <a:p>
            <a:r>
              <a:rPr lang="en-US" dirty="0" smtClean="0"/>
              <a:t>But actually need 50 / 50 challenge </a:t>
            </a:r>
            <a:r>
              <a:rPr lang="mr-IN" dirty="0" smtClean="0"/>
              <a:t>–</a:t>
            </a:r>
            <a:r>
              <a:rPr lang="en-US" dirty="0" smtClean="0"/>
              <a:t> how??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4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nitial 15 paediatric sites chosen with combined adult centres</a:t>
            </a:r>
          </a:p>
          <a:p>
            <a:r>
              <a:rPr lang="en-US" sz="2800" dirty="0" smtClean="0"/>
              <a:t>Now involved almost all regional paediatric centres</a:t>
            </a:r>
          </a:p>
          <a:p>
            <a:r>
              <a:rPr lang="en-US" sz="2800" dirty="0" smtClean="0"/>
              <a:t>Many doing </a:t>
            </a:r>
            <a:r>
              <a:rPr lang="en-US" sz="2800" dirty="0" err="1" smtClean="0"/>
              <a:t>CLOuD</a:t>
            </a:r>
            <a:r>
              <a:rPr lang="en-US" sz="2800" dirty="0" smtClean="0"/>
              <a:t> study </a:t>
            </a:r>
            <a:r>
              <a:rPr lang="mr-IN" sz="2800" dirty="0" smtClean="0"/>
              <a:t>–</a:t>
            </a:r>
            <a:r>
              <a:rPr lang="en-US" sz="2800" dirty="0" smtClean="0"/>
              <a:t> should finish early 2019</a:t>
            </a:r>
          </a:p>
          <a:p>
            <a:r>
              <a:rPr lang="en-US" sz="2800" dirty="0" smtClean="0"/>
              <a:t>SO should be possible to obtain numbers</a:t>
            </a:r>
          </a:p>
          <a:p>
            <a:pPr lvl="1"/>
            <a:r>
              <a:rPr lang="en-US" sz="2400" dirty="0" err="1" smtClean="0"/>
              <a:t>Ustekid</a:t>
            </a:r>
            <a:r>
              <a:rPr lang="en-US" sz="2400" dirty="0" smtClean="0"/>
              <a:t> start late 2018</a:t>
            </a:r>
          </a:p>
          <a:p>
            <a:pPr lvl="1"/>
            <a:r>
              <a:rPr lang="en-US" sz="2400" dirty="0" smtClean="0"/>
              <a:t>ITAD probably early 2019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0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17 </a:t>
            </a:r>
            <a:r>
              <a:rPr lang="en-US" dirty="0">
                <a:solidFill>
                  <a:srgbClr val="0070C0"/>
                </a:solidFill>
              </a:rPr>
              <a:t>T1D UK Research </a:t>
            </a:r>
            <a:r>
              <a:rPr lang="en-US" dirty="0" err="1">
                <a:solidFill>
                  <a:srgbClr val="0070C0"/>
                </a:solidFill>
              </a:rPr>
              <a:t>Centres</a:t>
            </a:r>
            <a:endParaRPr lang="en-US" dirty="0"/>
          </a:p>
        </p:txBody>
      </p:sp>
      <p:pic>
        <p:nvPicPr>
          <p:cNvPr id="3074" name="Picture 2" descr="https://www.type1diabetesresearch.org.uk/wp-content/uploads/2018/04/research-centre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4" y="897777"/>
            <a:ext cx="5771773" cy="59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455" y="1498045"/>
            <a:ext cx="2324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29 </a:t>
            </a:r>
            <a:r>
              <a:rPr lang="en-US" sz="2400" dirty="0"/>
              <a:t>teams</a:t>
            </a:r>
          </a:p>
          <a:p>
            <a:r>
              <a:rPr lang="en-US" sz="2400" dirty="0" smtClean="0"/>
              <a:t>16 </a:t>
            </a:r>
            <a:r>
              <a:rPr lang="en-US" sz="2400" dirty="0" err="1"/>
              <a:t>Paediatric</a:t>
            </a:r>
            <a:r>
              <a:rPr lang="en-US" sz="2400" dirty="0"/>
              <a:t> teams</a:t>
            </a:r>
          </a:p>
          <a:p>
            <a:r>
              <a:rPr lang="en-US" sz="2400" dirty="0"/>
              <a:t>13 Adult </a:t>
            </a:r>
            <a:r>
              <a:rPr lang="en-US" sz="2400" dirty="0" smtClean="0"/>
              <a:t>teams</a:t>
            </a:r>
          </a:p>
          <a:p>
            <a:endParaRPr lang="en-US" sz="2400" dirty="0"/>
          </a:p>
          <a:p>
            <a:r>
              <a:rPr lang="en-US" sz="2400" dirty="0" smtClean="0"/>
              <a:t>More Paediatric teams interested</a:t>
            </a:r>
          </a:p>
        </p:txBody>
      </p:sp>
    </p:spTree>
    <p:extLst>
      <p:ext uri="{BB962C8B-B14F-4D97-AF65-F5344CB8AC3E}">
        <p14:creationId xmlns:p14="http://schemas.microsoft.com/office/powerpoint/2010/main" val="23885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details….</a:t>
            </a:r>
            <a:endParaRPr lang="en-US" dirty="0"/>
          </a:p>
        </p:txBody>
      </p:sp>
      <p:pic>
        <p:nvPicPr>
          <p:cNvPr id="4" name="Content Placeholder 3" descr="Screen Shot 2016-10-29 at 14.11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3955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3"/>
              </a:rPr>
              <a:t>www.type1diabetesresearch.org.uk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371223" cy="495188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Aim is to develop </a:t>
            </a:r>
            <a:r>
              <a:rPr lang="en-US" sz="2800" dirty="0" err="1" smtClean="0"/>
              <a:t>standardised</a:t>
            </a:r>
            <a:r>
              <a:rPr lang="en-US" sz="2800" dirty="0" smtClean="0"/>
              <a:t> protocols for all immune therapies</a:t>
            </a:r>
          </a:p>
          <a:p>
            <a:r>
              <a:rPr lang="en-US" sz="2800" dirty="0" smtClean="0"/>
              <a:t>Looking at outcomes </a:t>
            </a:r>
            <a:r>
              <a:rPr lang="mr-IN" sz="2800" dirty="0" smtClean="0"/>
              <a:t>–</a:t>
            </a:r>
            <a:r>
              <a:rPr lang="en-US" sz="2800" dirty="0" smtClean="0"/>
              <a:t> MMT unpleasant and insensitive</a:t>
            </a:r>
          </a:p>
          <a:p>
            <a:pPr lvl="1"/>
            <a:r>
              <a:rPr lang="en-US" sz="2400" dirty="0" smtClean="0"/>
              <a:t>DBS C-peptide</a:t>
            </a:r>
          </a:p>
          <a:p>
            <a:pPr lvl="1"/>
            <a:r>
              <a:rPr lang="en-US" sz="2400" dirty="0" smtClean="0"/>
              <a:t>CGM BG variability</a:t>
            </a:r>
          </a:p>
          <a:p>
            <a:pPr lvl="1"/>
            <a:r>
              <a:rPr lang="en-US" sz="2400" dirty="0" smtClean="0"/>
              <a:t>insulin dose</a:t>
            </a:r>
          </a:p>
          <a:p>
            <a:pPr lvl="1"/>
            <a:r>
              <a:rPr lang="en-US" sz="2400" dirty="0" smtClean="0"/>
              <a:t>HbA1c </a:t>
            </a:r>
          </a:p>
          <a:p>
            <a:r>
              <a:rPr lang="en-US" sz="2800" dirty="0" smtClean="0"/>
              <a:t>Aim for more rapid answers in fewer patients</a:t>
            </a:r>
          </a:p>
          <a:p>
            <a:r>
              <a:rPr lang="en-US" sz="2800" dirty="0" smtClean="0"/>
              <a:t>Continuous stream of studies</a:t>
            </a:r>
          </a:p>
          <a:p>
            <a:r>
              <a:rPr lang="en-US" sz="2800" dirty="0" smtClean="0"/>
              <a:t>Consortium to be the method for </a:t>
            </a:r>
            <a:r>
              <a:rPr lang="en-US" sz="2800" dirty="0" err="1" smtClean="0"/>
              <a:t>Pharma</a:t>
            </a:r>
            <a:r>
              <a:rPr lang="en-US" sz="2800" dirty="0" smtClean="0"/>
              <a:t> to carry out their studies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3593324" y="3005019"/>
            <a:ext cx="371723" cy="15954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2603" y="3449221"/>
            <a:ext cx="234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composite measures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062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we offer to all CYP?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we offer opportunity to ALL ND CYP?</a:t>
            </a:r>
          </a:p>
          <a:p>
            <a:r>
              <a:rPr lang="en-US" dirty="0" smtClean="0"/>
              <a:t>Through regional links?</a:t>
            </a:r>
          </a:p>
          <a:p>
            <a:r>
              <a:rPr lang="en-US" dirty="0" smtClean="0"/>
              <a:t>PIC sites?</a:t>
            </a:r>
          </a:p>
          <a:p>
            <a:pPr lvl="1"/>
            <a:r>
              <a:rPr lang="en-US" dirty="0" smtClean="0"/>
              <a:t>Participant Identification Centres</a:t>
            </a:r>
          </a:p>
          <a:p>
            <a:pPr lvl="1"/>
            <a:r>
              <a:rPr lang="en-US" dirty="0" smtClean="0"/>
              <a:t>don’t have contracts and carry out studies, identify patients and refer 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would clinical care be managed?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2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8385005" cy="5058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Keen interest in the studies</a:t>
            </a:r>
          </a:p>
          <a:p>
            <a:r>
              <a:rPr lang="en-US" dirty="0" smtClean="0"/>
              <a:t>Parents present keen to spread the word</a:t>
            </a:r>
          </a:p>
          <a:p>
            <a:r>
              <a:rPr lang="en-US" dirty="0" smtClean="0"/>
              <a:t>Very important to inform newly diagnosed families as soon as possible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through </a:t>
            </a:r>
            <a:r>
              <a:rPr lang="en-US" dirty="0" err="1" smtClean="0"/>
              <a:t>Digibete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through Parents with Diabetes Network website</a:t>
            </a:r>
          </a:p>
          <a:p>
            <a:r>
              <a:rPr lang="en-US" dirty="0" smtClean="0"/>
              <a:t>Regional networks all have research leads</a:t>
            </a:r>
          </a:p>
          <a:p>
            <a:r>
              <a:rPr lang="en-US" dirty="0" smtClean="0"/>
              <a:t>Send presentation out to all networks to research leads</a:t>
            </a:r>
          </a:p>
          <a:p>
            <a:endParaRPr lang="en-US" dirty="0"/>
          </a:p>
          <a:p>
            <a:r>
              <a:rPr lang="en-US" dirty="0" smtClean="0"/>
              <a:t>Challenges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how to work with Clinical Research Networks</a:t>
            </a:r>
          </a:p>
          <a:p>
            <a:pPr lvl="1"/>
            <a:r>
              <a:rPr lang="en-US" dirty="0" smtClean="0"/>
              <a:t>do all </a:t>
            </a:r>
            <a:r>
              <a:rPr lang="en-US" dirty="0" err="1" smtClean="0"/>
              <a:t>pharma</a:t>
            </a:r>
            <a:r>
              <a:rPr lang="en-US" dirty="0" smtClean="0"/>
              <a:t> studies come through the Consortium? </a:t>
            </a:r>
          </a:p>
          <a:p>
            <a:pPr lvl="1"/>
            <a:r>
              <a:rPr lang="en-US" dirty="0" smtClean="0"/>
              <a:t>NIHR needs to know to contact Consortium as first line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details….</a:t>
            </a:r>
            <a:endParaRPr lang="en-US" dirty="0"/>
          </a:p>
        </p:txBody>
      </p:sp>
      <p:pic>
        <p:nvPicPr>
          <p:cNvPr id="4" name="Content Placeholder 3" descr="Screen Shot 2016-10-29 at 14.11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3955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3"/>
              </a:rPr>
              <a:t>www.type1diabetesresearch.org.uk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1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379"/>
            <a:ext cx="2518757" cy="105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68" y="-154000"/>
            <a:ext cx="7886700" cy="17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Ustekid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- Inclusion Criteria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3659"/>
            <a:ext cx="7886700" cy="5644343"/>
          </a:xfrm>
        </p:spPr>
        <p:txBody>
          <a:bodyPr>
            <a:noAutofit/>
          </a:bodyPr>
          <a:lstStyle/>
          <a:p>
            <a:r>
              <a:rPr lang="en-US" sz="1800" dirty="0"/>
              <a:t>Clinical diagnosis of </a:t>
            </a:r>
            <a:r>
              <a:rPr lang="en-US" sz="1800" dirty="0" smtClean="0"/>
              <a:t>Type </a:t>
            </a:r>
            <a:r>
              <a:rPr lang="en-US" sz="1800" dirty="0"/>
              <a:t>1 diabetes </a:t>
            </a:r>
            <a:endParaRPr lang="en-US" sz="1800" dirty="0" smtClean="0"/>
          </a:p>
          <a:p>
            <a:r>
              <a:rPr lang="en-US" sz="1800" dirty="0"/>
              <a:t> ≤100 days between the diagnosis </a:t>
            </a:r>
            <a:r>
              <a:rPr lang="en-US" sz="1800" dirty="0" smtClean="0"/>
              <a:t>and </a:t>
            </a:r>
            <a:r>
              <a:rPr lang="en-US" sz="1800" dirty="0"/>
              <a:t>the first treatment dose. </a:t>
            </a:r>
          </a:p>
          <a:p>
            <a:r>
              <a:rPr lang="en-US" sz="1800" dirty="0"/>
              <a:t> Commenced on insulin within 1 month of diagnosis. </a:t>
            </a:r>
          </a:p>
          <a:p>
            <a:r>
              <a:rPr lang="en-US" sz="1800" dirty="0"/>
              <a:t> Written and witnessed informed consent/assent to participate. </a:t>
            </a:r>
          </a:p>
          <a:p>
            <a:r>
              <a:rPr lang="en-US" sz="1800" dirty="0"/>
              <a:t> Male or female, aged 12-18 years inclusive at the time of </a:t>
            </a:r>
            <a:r>
              <a:rPr lang="en-US" sz="1800" dirty="0" err="1"/>
              <a:t>randomisation</a:t>
            </a:r>
            <a:r>
              <a:rPr lang="en-US" sz="1800" dirty="0"/>
              <a:t>. </a:t>
            </a:r>
          </a:p>
          <a:p>
            <a:r>
              <a:rPr lang="en-US" sz="1800" dirty="0"/>
              <a:t> Body weight &lt; 100kg. </a:t>
            </a:r>
          </a:p>
          <a:p>
            <a:r>
              <a:rPr lang="en-US" sz="1800" dirty="0"/>
              <a:t> Willing to record all insulin doses and blood glucose levels required for monitoring during the </a:t>
            </a:r>
          </a:p>
          <a:p>
            <a:pPr marL="0" indent="0">
              <a:buNone/>
            </a:pPr>
            <a:r>
              <a:rPr lang="en-US" sz="1800" dirty="0" smtClean="0"/>
              <a:t>      study</a:t>
            </a:r>
            <a:r>
              <a:rPr lang="en-US" sz="1800" dirty="0"/>
              <a:t>, including reporting any </a:t>
            </a:r>
            <a:r>
              <a:rPr lang="en-US" sz="1800" dirty="0" err="1"/>
              <a:t>hypoglycaemic</a:t>
            </a:r>
            <a:r>
              <a:rPr lang="en-US" sz="1800" dirty="0"/>
              <a:t> events. </a:t>
            </a:r>
          </a:p>
          <a:p>
            <a:r>
              <a:rPr lang="en-US" sz="1800" dirty="0"/>
              <a:t> Female participants have a negative urine test for pregnancy; all sexually active participants </a:t>
            </a:r>
          </a:p>
          <a:p>
            <a:pPr marL="0" indent="0">
              <a:buNone/>
            </a:pPr>
            <a:r>
              <a:rPr lang="en-US" sz="1800" dirty="0" smtClean="0"/>
              <a:t>     must </a:t>
            </a:r>
            <a:r>
              <a:rPr lang="en-US" sz="1800" dirty="0"/>
              <a:t>agree to use adequate contraception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TO </a:t>
            </a:r>
            <a:r>
              <a:rPr lang="en-US" sz="1800" dirty="0"/>
              <a:t>BE EVALUATED AT SCREENING: </a:t>
            </a:r>
          </a:p>
          <a:p>
            <a:r>
              <a:rPr lang="en-US" sz="1800" dirty="0"/>
              <a:t> Evidence of residual functioning beta-cells (serum C-peptide level &gt; 0.2nmol/L in the MMTT 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 Positive for at least one islet autoantibody (GAD, IA-2, ZnT8). 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7562" y="3597967"/>
            <a:ext cx="44726" cy="5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97" y="329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0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7"/>
            <a:ext cx="7886700" cy="12136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ITAD Inclusion Criteria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335" y="1451115"/>
            <a:ext cx="7767430" cy="4790660"/>
          </a:xfrm>
        </p:spPr>
        <p:txBody>
          <a:bodyPr>
            <a:normAutofit/>
          </a:bodyPr>
          <a:lstStyle/>
          <a:p>
            <a:pPr lvl="0"/>
            <a:r>
              <a:rPr lang="en-GB" sz="3000" smtClean="0"/>
              <a:t>Written </a:t>
            </a:r>
            <a:r>
              <a:rPr lang="en-GB" sz="3000" dirty="0"/>
              <a:t>informed </a:t>
            </a:r>
            <a:r>
              <a:rPr lang="en-GB" sz="3000" dirty="0" smtClean="0"/>
              <a:t>consent/assent </a:t>
            </a:r>
            <a:r>
              <a:rPr lang="en-GB" sz="3000" dirty="0"/>
              <a:t>with parental consent</a:t>
            </a:r>
          </a:p>
          <a:p>
            <a:pPr lvl="0"/>
            <a:r>
              <a:rPr lang="en-GB" sz="3000" dirty="0"/>
              <a:t>Be aged 6-18 years</a:t>
            </a:r>
          </a:p>
          <a:p>
            <a:pPr lvl="0"/>
            <a:r>
              <a:rPr lang="en-GB" sz="3000" dirty="0"/>
              <a:t>Be diagnosed with T1D (at least one autoantibody positive), requiring insulin treatment </a:t>
            </a:r>
          </a:p>
          <a:p>
            <a:pPr lvl="0"/>
            <a:r>
              <a:rPr lang="en-GB" sz="3000" dirty="0"/>
              <a:t>Be within 6 weeks from diagnosis of T1D</a:t>
            </a:r>
          </a:p>
          <a:p>
            <a:pPr lvl="0"/>
            <a:r>
              <a:rPr lang="en-GB" sz="3000" dirty="0"/>
              <a:t>Have a random C-peptide &gt; 200 </a:t>
            </a:r>
            <a:r>
              <a:rPr lang="en-GB" sz="3000" dirty="0" err="1"/>
              <a:t>pmol</a:t>
            </a:r>
            <a:r>
              <a:rPr lang="en-GB" sz="3000" dirty="0"/>
              <a:t>/l</a:t>
            </a:r>
          </a:p>
          <a:p>
            <a:pPr lvl="0"/>
            <a:r>
              <a:rPr lang="en-GB" sz="3000" dirty="0"/>
              <a:t>Normal full blood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8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742" y="1879013"/>
            <a:ext cx="5335484" cy="4525963"/>
          </a:xfrm>
        </p:spPr>
        <p:txBody>
          <a:bodyPr/>
          <a:lstStyle/>
          <a:p>
            <a:r>
              <a:rPr lang="en-US" dirty="0" smtClean="0"/>
              <a:t>Importance of C peptide</a:t>
            </a:r>
          </a:p>
          <a:p>
            <a:r>
              <a:rPr lang="en-US" dirty="0" smtClean="0"/>
              <a:t>ITAD trial</a:t>
            </a:r>
          </a:p>
          <a:p>
            <a:r>
              <a:rPr lang="en-US" dirty="0" smtClean="0"/>
              <a:t>USTEKID Trial</a:t>
            </a:r>
          </a:p>
          <a:p>
            <a:r>
              <a:rPr lang="en-US" dirty="0"/>
              <a:t>T1D consortium</a:t>
            </a:r>
          </a:p>
          <a:p>
            <a:r>
              <a:rPr lang="en-US" dirty="0" smtClean="0"/>
              <a:t>How can we offer studies to all ND children?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6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preserved insulin</a:t>
            </a:r>
            <a:br>
              <a:rPr lang="en-US" dirty="0" smtClean="0"/>
            </a:br>
            <a:r>
              <a:rPr lang="en-US" dirty="0" smtClean="0"/>
              <a:t>(c-peptide)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260584"/>
              </p:ext>
            </p:extLst>
          </p:nvPr>
        </p:nvGraphicFramePr>
        <p:xfrm>
          <a:off x="457200" y="2406432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C-peptide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HbA1c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&lt; 7.5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Insulin (U/kg/d)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0.04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8.49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1.07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0.04-0.2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8.10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1.08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0.2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75395" y="5380845"/>
            <a:ext cx="207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Sorensen et al 2013</a:t>
            </a:r>
          </a:p>
        </p:txBody>
      </p:sp>
    </p:spTree>
    <p:extLst>
      <p:ext uri="{BB962C8B-B14F-4D97-AF65-F5344CB8AC3E}">
        <p14:creationId xmlns:p14="http://schemas.microsoft.com/office/powerpoint/2010/main" val="234810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severe </a:t>
            </a:r>
            <a:r>
              <a:rPr lang="en-US" dirty="0" err="1" smtClean="0"/>
              <a:t>hypoglycaemia</a:t>
            </a:r>
            <a:r>
              <a:rPr lang="en-US" dirty="0" smtClean="0"/>
              <a:t> in Danish children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433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28128"/>
            <a:ext cx="20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Sorensen et al 2013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87602" y="6126165"/>
            <a:ext cx="218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Stimulated c-peptide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nmol</a:t>
            </a:r>
            <a:r>
              <a:rPr lang="en-US" b="1" dirty="0" smtClean="0"/>
              <a:t>/L)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018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3879"/>
            <a:ext cx="8748464" cy="3615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86478">
            <a:off x="99840" y="2965215"/>
            <a:ext cx="87976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Very complicated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but multiple possible target chemicals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422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8229600" cy="1143000"/>
          </a:xfrm>
        </p:spPr>
        <p:txBody>
          <a:bodyPr/>
          <a:lstStyle/>
          <a:p>
            <a:r>
              <a:rPr lang="en-US" dirty="0" smtClean="0"/>
              <a:t>Different types of immunotherapy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349295"/>
              </p:ext>
            </p:extLst>
          </p:nvPr>
        </p:nvGraphicFramePr>
        <p:xfrm>
          <a:off x="457200" y="1600202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Treatment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Example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Risk of side-effects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General Immunosuppression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Drugs use for organ transplants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High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Selective immunosuppression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Newer</a:t>
                      </a:r>
                      <a:r>
                        <a:rPr lang="en-US" sz="1900" baseline="0" dirty="0" smtClean="0"/>
                        <a:t> drugs used for example in arthritis, skin diseases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Low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Boosting immune</a:t>
                      </a:r>
                      <a:r>
                        <a:rPr lang="en-US" sz="1900" baseline="0" dirty="0" smtClean="0"/>
                        <a:t> regulation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“vaccines”, protective</a:t>
                      </a:r>
                      <a:r>
                        <a:rPr lang="en-US" sz="1900" baseline="0" dirty="0" smtClean="0"/>
                        <a:t> cells, drugs to boost protective cells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Very low</a:t>
                      </a:r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1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immunotherapy given?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as an injection, iv, </a:t>
            </a:r>
            <a:r>
              <a:rPr lang="en-US" dirty="0" err="1" smtClean="0"/>
              <a:t>im</a:t>
            </a:r>
            <a:r>
              <a:rPr lang="en-US" dirty="0" smtClean="0"/>
              <a:t>, </a:t>
            </a:r>
            <a:r>
              <a:rPr lang="en-US" dirty="0" err="1" smtClean="0"/>
              <a:t>sc</a:t>
            </a:r>
            <a:endParaRPr lang="en-US" dirty="0" smtClean="0"/>
          </a:p>
          <a:p>
            <a:r>
              <a:rPr lang="en-US" dirty="0" smtClean="0"/>
              <a:t>A course of injections or treatments every week, month or three months. </a:t>
            </a:r>
          </a:p>
          <a:p>
            <a:r>
              <a:rPr lang="en-US" dirty="0" smtClean="0"/>
              <a:t>Many of the treatments are already licensed for use in other diseases (e.g. arthritis, skin disease, multiple sclerosis)</a:t>
            </a:r>
          </a:p>
          <a:p>
            <a:r>
              <a:rPr lang="en-US" dirty="0" smtClean="0"/>
              <a:t>GIVEN WITHIN 3 MONTHS OF DIAGNOSIS – when there is still insulin left….</a:t>
            </a:r>
          </a:p>
        </p:txBody>
      </p:sp>
    </p:spTree>
    <p:extLst>
      <p:ext uri="{BB962C8B-B14F-4D97-AF65-F5344CB8AC3E}">
        <p14:creationId xmlns:p14="http://schemas.microsoft.com/office/powerpoint/2010/main" val="204825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1" y="1600201"/>
            <a:ext cx="3977169" cy="4833744"/>
          </a:xfrm>
        </p:spPr>
        <p:txBody>
          <a:bodyPr>
            <a:normAutofit/>
          </a:bodyPr>
          <a:lstStyle/>
          <a:p>
            <a:r>
              <a:rPr lang="en-US" dirty="0" smtClean="0"/>
              <a:t>Clinical Engagement and Recruitment</a:t>
            </a:r>
          </a:p>
          <a:p>
            <a:r>
              <a:rPr lang="en-US" dirty="0" smtClean="0"/>
              <a:t>Mechanistic Core</a:t>
            </a:r>
          </a:p>
          <a:p>
            <a:r>
              <a:rPr lang="en-US" dirty="0" smtClean="0"/>
              <a:t>Address-2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22367" y="1473683"/>
            <a:ext cx="3103750" cy="5378818"/>
            <a:chOff x="3052952" y="1490589"/>
            <a:chExt cx="3103750" cy="5378818"/>
          </a:xfrm>
        </p:grpSpPr>
        <p:grpSp>
          <p:nvGrpSpPr>
            <p:cNvPr id="5" name="Group 4"/>
            <p:cNvGrpSpPr/>
            <p:nvPr/>
          </p:nvGrpSpPr>
          <p:grpSpPr>
            <a:xfrm>
              <a:off x="3390456" y="1490589"/>
              <a:ext cx="2200659" cy="665836"/>
              <a:chOff x="7250823" y="5543449"/>
              <a:chExt cx="1119635" cy="4713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250823" y="5543449"/>
                <a:ext cx="477357" cy="45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sz="3600" b="1" dirty="0" smtClean="0">
                    <a:ln w="0"/>
                    <a:solidFill>
                      <a:srgbClr val="3366FF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  <a:reflection blurRad="12700" stA="50000" endPos="35000" dist="5000" dir="5400000" sy="-100000" rotWithShape="0"/>
                    </a:effectLst>
                  </a:rPr>
                  <a:t>T1D</a:t>
                </a:r>
                <a:endParaRPr lang="en-GB" sz="3600" b="1" dirty="0">
                  <a:ln w="0"/>
                  <a:solidFill>
                    <a:srgbClr val="3366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  <a:reflection blurRad="12700" stA="50000" endPos="35000" dist="5000" dir="5400000" sy="-100000" rotWithShape="0"/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994715" y="5557255"/>
                <a:ext cx="375743" cy="4575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sz="3600" b="1" cap="all" dirty="0" smtClean="0">
                    <a:ln w="0">
                      <a:noFill/>
                    </a:ln>
                    <a:blipFill rotWithShape="0">
                      <a:blip r:embed="rId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  <a:reflection blurRad="12700" stA="50000" endPos="35000" dist="5000" dir="5400000" sy="-100000" rotWithShape="0"/>
                    </a:effectLst>
                  </a:rPr>
                  <a:t>UK</a:t>
                </a:r>
                <a:endParaRPr lang="en-GB" sz="3600" b="1" cap="all" dirty="0">
                  <a:ln w="0">
                    <a:noFill/>
                  </a:ln>
                  <a:blipFill rotWithShape="0">
                    <a:blip r:embed="rId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  <a:reflection blurRad="12700" stA="50000" endPos="35000" dist="5000" dir="5400000" sy="-100000" rotWithShape="0"/>
                  </a:effectLst>
                </a:endParaRPr>
              </a:p>
            </p:txBody>
          </p:sp>
        </p:grpSp>
        <p:pic>
          <p:nvPicPr>
            <p:cNvPr id="6" name="Picture 5" descr="Screen Shot 2014-09-02 at 13.51.08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41" b="99252" l="755" r="98868">
                          <a14:foregroundMark x1="755" y1="93516" x2="755" y2="99252"/>
                          <a14:foregroundMark x1="18868" y1="50374" x2="18868" y2="503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9599">
              <a:off x="3052952" y="2172791"/>
              <a:ext cx="3103750" cy="469661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732240" y="1899925"/>
            <a:ext cx="1581150" cy="1330507"/>
            <a:chOff x="6732240" y="4732461"/>
            <a:chExt cx="1581150" cy="13305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r="7435"/>
            <a:stretch/>
          </p:blipFill>
          <p:spPr>
            <a:xfrm>
              <a:off x="6732240" y="4732461"/>
              <a:ext cx="1581150" cy="3590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7571" y="5644223"/>
              <a:ext cx="1211819" cy="4187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b="22152"/>
            <a:stretch/>
          </p:blipFill>
          <p:spPr>
            <a:xfrm>
              <a:off x="6732240" y="5157192"/>
              <a:ext cx="1327150" cy="510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6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1294</Words>
  <Application>Microsoft Macintosh PowerPoint</Application>
  <PresentationFormat>On-screen Show (4:3)</PresentationFormat>
  <Paragraphs>237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Type 1 diabetes immunotherapy Consortium - how children can get involved  Talk given June 2018 to National Paediatric Diabetes Networks meeting, Leeds </vt:lpstr>
      <vt:lpstr>Contact details….</vt:lpstr>
      <vt:lpstr>Agenda</vt:lpstr>
      <vt:lpstr>Effects of preserved insulin (c-peptide)</vt:lpstr>
      <vt:lpstr>Risk of severe hypoglycaemia in Danish children</vt:lpstr>
      <vt:lpstr>The immune system</vt:lpstr>
      <vt:lpstr>Different types of immunotherapy</vt:lpstr>
      <vt:lpstr>How is immunotherapy given?</vt:lpstr>
      <vt:lpstr>The Consortium</vt:lpstr>
      <vt:lpstr>   ITAD Interleukin 2 Therapy of Autoimmunity in Diabetes  </vt:lpstr>
      <vt:lpstr>   ITAD Interleukin 2 Therapy of Autoimmunity in Diabetes  </vt:lpstr>
      <vt:lpstr>PowerPoint Presentation</vt:lpstr>
      <vt:lpstr>Ustekinumab (Stelara©)</vt:lpstr>
      <vt:lpstr>Ustekid Study design</vt:lpstr>
      <vt:lpstr>Outcome measures</vt:lpstr>
      <vt:lpstr>Supply vs Demand (new onset T1D)</vt:lpstr>
      <vt:lpstr>The 20% - 20% Challenge</vt:lpstr>
      <vt:lpstr>Consortium sites</vt:lpstr>
      <vt:lpstr>17 T1D UK Research Centres</vt:lpstr>
      <vt:lpstr>Future plans</vt:lpstr>
      <vt:lpstr>Could we offer to all CYP?</vt:lpstr>
      <vt:lpstr>Discussion at meeting</vt:lpstr>
      <vt:lpstr>Contact details….</vt:lpstr>
      <vt:lpstr>Ustekid - Inclusion Criteria</vt:lpstr>
      <vt:lpstr>ITAD Inclusion Criteria </vt:lpstr>
    </vt:vector>
  </TitlesOfParts>
  <Company>Cardiff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Dayan</dc:creator>
  <cp:lastModifiedBy>Julie Edge</cp:lastModifiedBy>
  <cp:revision>177</cp:revision>
  <dcterms:created xsi:type="dcterms:W3CDTF">2015-07-20T07:04:04Z</dcterms:created>
  <dcterms:modified xsi:type="dcterms:W3CDTF">2018-07-24T22:16:23Z</dcterms:modified>
</cp:coreProperties>
</file>